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81" r:id="rId4"/>
    <p:sldId id="280" r:id="rId5"/>
    <p:sldId id="282" r:id="rId6"/>
    <p:sldId id="279" r:id="rId7"/>
    <p:sldId id="267" r:id="rId8"/>
    <p:sldId id="265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0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602F-758E-1341-907E-ACB2CE497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Volkswagen used car market insights and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DC68A-5E26-164F-A2B9-EE7848653DD4}"/>
              </a:ext>
            </a:extLst>
          </p:cNvPr>
          <p:cNvSpPr txBox="1">
            <a:spLocks/>
          </p:cNvSpPr>
          <p:nvPr/>
        </p:nvSpPr>
        <p:spPr>
          <a:xfrm>
            <a:off x="1115568" y="5359940"/>
            <a:ext cx="3794760" cy="13521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HANDE TOKGOZ UTKU</a:t>
            </a:r>
          </a:p>
          <a:p>
            <a:r>
              <a:rPr lang="en-US" dirty="0"/>
              <a:t>Date:</a:t>
            </a:r>
          </a:p>
        </p:txBody>
      </p:sp>
    </p:spTree>
    <p:extLst>
      <p:ext uri="{BB962C8B-B14F-4D97-AF65-F5344CB8AC3E}">
        <p14:creationId xmlns:p14="http://schemas.microsoft.com/office/powerpoint/2010/main" val="221431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7D31-C43D-5741-97DA-1839D7E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3" y="2243828"/>
            <a:ext cx="5112326" cy="1141497"/>
          </a:xfrm>
        </p:spPr>
        <p:txBody>
          <a:bodyPr>
            <a:normAutofit fontScale="90000"/>
          </a:bodyPr>
          <a:lstStyle/>
          <a:p>
            <a:r>
              <a:rPr lang="en-US" dirty="0"/>
              <a:t>EXEC SUMMARY</a:t>
            </a:r>
            <a:br>
              <a:rPr lang="en-US" dirty="0"/>
            </a:br>
            <a:r>
              <a:rPr lang="en-US" dirty="0"/>
              <a:t>AVERAGE PRICE PER VW MODEL</a:t>
            </a:r>
            <a:br>
              <a:rPr lang="en-US" dirty="0"/>
            </a:br>
            <a:r>
              <a:rPr lang="en-US" dirty="0"/>
              <a:t>BETWEEN 2000-2020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1C5CC-EB18-2D4A-8983-2EC782706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7"/>
            <a:ext cx="3794760" cy="3162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worked to find the 3 data points that impact the used Volkswagen car prices.</a:t>
            </a:r>
          </a:p>
          <a:p>
            <a:r>
              <a:rPr lang="en-US" dirty="0"/>
              <a:t>Model is one of the important factors when pricing the cars. Looks like California, </a:t>
            </a:r>
            <a:r>
              <a:rPr lang="en-US" dirty="0" err="1"/>
              <a:t>Caravelle</a:t>
            </a:r>
            <a:r>
              <a:rPr lang="en-US" dirty="0"/>
              <a:t>, </a:t>
            </a:r>
            <a:r>
              <a:rPr lang="en-US" dirty="0" err="1"/>
              <a:t>Touareg</a:t>
            </a:r>
            <a:r>
              <a:rPr lang="en-US" dirty="0"/>
              <a:t> has the highest average price Amarok, </a:t>
            </a:r>
            <a:r>
              <a:rPr lang="en-US" dirty="0" err="1"/>
              <a:t>Arteon</a:t>
            </a:r>
            <a:r>
              <a:rPr lang="en-US" dirty="0"/>
              <a:t> and Tiguan </a:t>
            </a:r>
            <a:r>
              <a:rPr lang="en-US" dirty="0" err="1"/>
              <a:t>Allspace</a:t>
            </a:r>
            <a:r>
              <a:rPr lang="en-US" dirty="0"/>
              <a:t> are other highly priced models.</a:t>
            </a:r>
          </a:p>
          <a:p>
            <a:r>
              <a:rPr lang="en-US" b="1" dirty="0"/>
              <a:t>Based on the analysis, important quantitative attributes are year, engine size and mileage.</a:t>
            </a:r>
          </a:p>
          <a:p>
            <a:r>
              <a:rPr lang="en-US" dirty="0"/>
              <a:t>Let’s have a look at the drivers of car prices from a data set including many quantitative and categorical </a:t>
            </a:r>
            <a:r>
              <a:rPr lang="en-US" dirty="0" err="1"/>
              <a:t>attrivutes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8150B-4FC9-D345-9414-F298F1E6C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77"/>
          <a:stretch/>
        </p:blipFill>
        <p:spPr>
          <a:xfrm>
            <a:off x="6531427" y="1371070"/>
            <a:ext cx="4807131" cy="49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0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942"/>
            <a:ext cx="7729728" cy="820031"/>
          </a:xfrm>
        </p:spPr>
        <p:txBody>
          <a:bodyPr/>
          <a:lstStyle/>
          <a:p>
            <a:r>
              <a:rPr lang="en-US" dirty="0"/>
              <a:t># OF SALES by Model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F20C1EA-74D8-4440-9044-5E834F1F8197}"/>
              </a:ext>
            </a:extLst>
          </p:cNvPr>
          <p:cNvSpPr txBox="1">
            <a:spLocks/>
          </p:cNvSpPr>
          <p:nvPr/>
        </p:nvSpPr>
        <p:spPr>
          <a:xfrm>
            <a:off x="2231136" y="5517136"/>
            <a:ext cx="7729728" cy="820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Even though it is not the most expensive, Golf is the model that is sold the most. Polo and Tiguan are the second and third respectively. </a:t>
            </a:r>
          </a:p>
          <a:p>
            <a:r>
              <a:rPr lang="en-US" dirty="0"/>
              <a:t>The volume of Golf sales make it a significant revenue source for car dealers.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610D9-CFAE-B64B-B69A-9C1C2D80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6" y="1496725"/>
            <a:ext cx="11309902" cy="37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8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942"/>
            <a:ext cx="7729728" cy="820031"/>
          </a:xfrm>
        </p:spPr>
        <p:txBody>
          <a:bodyPr/>
          <a:lstStyle/>
          <a:p>
            <a:r>
              <a:rPr lang="en-US" dirty="0"/>
              <a:t>PRICES BY MODEL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F20C1EA-74D8-4440-9044-5E834F1F8197}"/>
              </a:ext>
            </a:extLst>
          </p:cNvPr>
          <p:cNvSpPr txBox="1">
            <a:spLocks/>
          </p:cNvSpPr>
          <p:nvPr/>
        </p:nvSpPr>
        <p:spPr>
          <a:xfrm>
            <a:off x="427002" y="4440046"/>
            <a:ext cx="11340303" cy="1176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look at the model prices as a box plot, which also shows max/min prices as well as price variety.</a:t>
            </a:r>
          </a:p>
          <a:p>
            <a:r>
              <a:rPr lang="en-US" b="1" dirty="0" err="1"/>
              <a:t>Touareg</a:t>
            </a:r>
            <a:r>
              <a:rPr lang="en-US" b="1" dirty="0"/>
              <a:t> has the highest price variability. Passat, </a:t>
            </a:r>
            <a:r>
              <a:rPr lang="en-US" b="1" dirty="0" err="1"/>
              <a:t>Caravelle</a:t>
            </a:r>
            <a:r>
              <a:rPr lang="en-US" b="1" dirty="0"/>
              <a:t> and Amarok also have high price variability.</a:t>
            </a:r>
          </a:p>
          <a:p>
            <a:r>
              <a:rPr lang="en-US" dirty="0"/>
              <a:t>The legendary Beetle has sold for the lowest price during 2000-2020.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8A4F7-F9C6-9C45-89BE-FA744A3F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2" y="1423878"/>
            <a:ext cx="11340304" cy="27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2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942"/>
            <a:ext cx="7729728" cy="820031"/>
          </a:xfrm>
        </p:spPr>
        <p:txBody>
          <a:bodyPr/>
          <a:lstStyle/>
          <a:p>
            <a:r>
              <a:rPr lang="en-US" dirty="0"/>
              <a:t>PRICES BY MODEL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99D55-ED14-7F48-8F79-CBD53AD1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80" y="5257798"/>
            <a:ext cx="11233675" cy="1451113"/>
          </a:xfrm>
        </p:spPr>
        <p:txBody>
          <a:bodyPr>
            <a:normAutofit/>
          </a:bodyPr>
          <a:lstStyle/>
          <a:p>
            <a:r>
              <a:rPr lang="en-US" b="1" dirty="0"/>
              <a:t>Prices went up in every model year.</a:t>
            </a:r>
          </a:p>
          <a:p>
            <a:r>
              <a:rPr lang="en-US" dirty="0"/>
              <a:t>There were less than 10 sales before 2007, so we can disregard the data due to being statistically insignificant.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9BA6E3-52E9-5644-A030-9CC090326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4"/>
          <a:stretch/>
        </p:blipFill>
        <p:spPr>
          <a:xfrm>
            <a:off x="3791928" y="1203073"/>
            <a:ext cx="4608144" cy="39696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8D8323-9049-114E-B62D-787307044870}"/>
              </a:ext>
            </a:extLst>
          </p:cNvPr>
          <p:cNvCxnSpPr/>
          <p:nvPr/>
        </p:nvCxnSpPr>
        <p:spPr>
          <a:xfrm>
            <a:off x="5685183" y="1159537"/>
            <a:ext cx="0" cy="384165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942"/>
            <a:ext cx="7729728" cy="820031"/>
          </a:xfrm>
        </p:spPr>
        <p:txBody>
          <a:bodyPr/>
          <a:lstStyle/>
          <a:p>
            <a:r>
              <a:rPr lang="en-US" dirty="0"/>
              <a:t>PRICE, MILEAGE AND MPG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F20C1EA-74D8-4440-9044-5E834F1F8197}"/>
              </a:ext>
            </a:extLst>
          </p:cNvPr>
          <p:cNvSpPr txBox="1">
            <a:spLocks/>
          </p:cNvSpPr>
          <p:nvPr/>
        </p:nvSpPr>
        <p:spPr>
          <a:xfrm>
            <a:off x="6748668" y="4847525"/>
            <a:ext cx="4957140" cy="820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Mileage is negatively correlated with price</a:t>
            </a:r>
          </a:p>
          <a:p>
            <a:r>
              <a:rPr lang="en-US" dirty="0"/>
              <a:t>Higher mileage means that the car would have more wear and tear over the years.</a:t>
            </a:r>
          </a:p>
          <a:p>
            <a:r>
              <a:rPr lang="en-US" dirty="0"/>
              <a:t>A closer look to the scatter plot supports the strong negative correlation, since it’s angled downwards.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799E230-B090-A941-AC28-224EFE1A7067}"/>
              </a:ext>
            </a:extLst>
          </p:cNvPr>
          <p:cNvSpPr txBox="1">
            <a:spLocks/>
          </p:cNvSpPr>
          <p:nvPr/>
        </p:nvSpPr>
        <p:spPr>
          <a:xfrm>
            <a:off x="1173645" y="4847526"/>
            <a:ext cx="4957140" cy="820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MPG is negatively correlated with price.</a:t>
            </a:r>
          </a:p>
          <a:p>
            <a:r>
              <a:rPr lang="en-US" b="1" dirty="0"/>
              <a:t>Highly priced luxury cars such as SUVs are known to have lower MPG</a:t>
            </a:r>
          </a:p>
          <a:p>
            <a:r>
              <a:rPr lang="en-US" dirty="0"/>
              <a:t>A closer look to the scatter plot supports the strong negative correlation, since it’s angled downwards.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A236D-67F0-6A44-95E5-E53CA432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45" y="1448291"/>
            <a:ext cx="4957140" cy="3235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7D525-7329-3A45-87D7-B9585C9D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68" y="1471506"/>
            <a:ext cx="4938311" cy="32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942"/>
            <a:ext cx="7729728" cy="820031"/>
          </a:xfrm>
        </p:spPr>
        <p:txBody>
          <a:bodyPr/>
          <a:lstStyle/>
          <a:p>
            <a:r>
              <a:rPr lang="en-US" dirty="0"/>
              <a:t>PRICES BY ENGINE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99D55-ED14-7F48-8F79-CBD53AD1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80" y="5257798"/>
            <a:ext cx="11233675" cy="145111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The positive correlation of engine size and price is hard to verify via box plot, still 2.0 and larger engines seem to have much higher prices.</a:t>
            </a:r>
          </a:p>
          <a:p>
            <a:r>
              <a:rPr lang="en-US" dirty="0"/>
              <a:t>Engine sizes 1.6, 2.0, and 3.0 has the most price variety.</a:t>
            </a:r>
          </a:p>
          <a:p>
            <a:pPr lvl="1"/>
            <a:r>
              <a:rPr lang="en-US" dirty="0"/>
              <a:t>This is mostly due to the fact that these engine sizes being industry standards for many years and used in many different car models.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B4DDB-BB82-4645-908D-F747FC3C35F4}"/>
              </a:ext>
            </a:extLst>
          </p:cNvPr>
          <p:cNvGrpSpPr/>
          <p:nvPr/>
        </p:nvGrpSpPr>
        <p:grpSpPr>
          <a:xfrm>
            <a:off x="2620593" y="1263447"/>
            <a:ext cx="6260447" cy="4080192"/>
            <a:chOff x="2620593" y="1117973"/>
            <a:chExt cx="6260447" cy="40801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AA912D-4470-E44E-A090-4A69D92C2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0593" y="1117973"/>
              <a:ext cx="6260447" cy="40801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953FE2-B4E2-DA4C-A09D-4E1A845BCE47}"/>
                </a:ext>
              </a:extLst>
            </p:cNvPr>
            <p:cNvSpPr/>
            <p:nvPr/>
          </p:nvSpPr>
          <p:spPr>
            <a:xfrm>
              <a:off x="3616036" y="3138055"/>
              <a:ext cx="332509" cy="13092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EFF1CC-C92E-724F-B14D-1F324A123404}"/>
                </a:ext>
              </a:extLst>
            </p:cNvPr>
            <p:cNvSpPr/>
            <p:nvPr/>
          </p:nvSpPr>
          <p:spPr>
            <a:xfrm>
              <a:off x="3241964" y="4655127"/>
              <a:ext cx="706581" cy="543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FED2CB-7A55-B142-BA14-B4D678548021}"/>
              </a:ext>
            </a:extLst>
          </p:cNvPr>
          <p:cNvCxnSpPr/>
          <p:nvPr/>
        </p:nvCxnSpPr>
        <p:spPr>
          <a:xfrm>
            <a:off x="7015219" y="1159537"/>
            <a:ext cx="0" cy="384165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97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3925-A1FA-E14C-8692-67B5D04B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536" y="0"/>
            <a:ext cx="7729728" cy="762000"/>
          </a:xfrm>
        </p:spPr>
        <p:txBody>
          <a:bodyPr>
            <a:normAutofit/>
          </a:bodyPr>
          <a:lstStyle/>
          <a:p>
            <a:r>
              <a:rPr lang="en-US" dirty="0"/>
              <a:t>CORRELATION MATRIX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6FF7F0E-F59F-0042-96E2-DF2C521024C4}"/>
              </a:ext>
            </a:extLst>
          </p:cNvPr>
          <p:cNvSpPr txBox="1">
            <a:spLocks/>
          </p:cNvSpPr>
          <p:nvPr/>
        </p:nvSpPr>
        <p:spPr>
          <a:xfrm>
            <a:off x="2312525" y="4413307"/>
            <a:ext cx="7729728" cy="170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Model year is the top factor determining the prices.</a:t>
            </a:r>
          </a:p>
          <a:p>
            <a:r>
              <a:rPr lang="en-US" dirty="0"/>
              <a:t>Year and engine size are the </a:t>
            </a:r>
            <a:r>
              <a:rPr lang="en-US" b="1" dirty="0"/>
              <a:t>top positively correlated </a:t>
            </a:r>
            <a:r>
              <a:rPr lang="en-US" dirty="0"/>
              <a:t>data points when determining the prices.</a:t>
            </a:r>
          </a:p>
          <a:p>
            <a:r>
              <a:rPr lang="en-US" dirty="0"/>
              <a:t>Mileage and MPG are the </a:t>
            </a:r>
            <a:r>
              <a:rPr lang="en-US" b="1" dirty="0"/>
              <a:t>top negatively correlated </a:t>
            </a:r>
            <a:r>
              <a:rPr lang="en-US" dirty="0"/>
              <a:t>data points when determining the prices.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DAFA-286A-0840-8183-5092EE57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9" y="862781"/>
            <a:ext cx="11245501" cy="3550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A792C-989E-0C4F-B47F-C8047D0CD0D2}"/>
              </a:ext>
            </a:extLst>
          </p:cNvPr>
          <p:cNvSpPr txBox="1"/>
          <p:nvPr/>
        </p:nvSpPr>
        <p:spPr>
          <a:xfrm>
            <a:off x="10885598" y="363468"/>
            <a:ext cx="1033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Very positive </a:t>
            </a:r>
          </a:p>
          <a:p>
            <a:pPr algn="ctr"/>
            <a:r>
              <a:rPr lang="en-US" sz="1200" dirty="0"/>
              <a:t>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AB6F3-ABE1-0D48-B730-FA48E247C5A5}"/>
              </a:ext>
            </a:extLst>
          </p:cNvPr>
          <p:cNvSpPr txBox="1"/>
          <p:nvPr/>
        </p:nvSpPr>
        <p:spPr>
          <a:xfrm>
            <a:off x="10885598" y="4052423"/>
            <a:ext cx="1060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Very negative </a:t>
            </a:r>
          </a:p>
          <a:p>
            <a:pPr algn="ctr"/>
            <a:r>
              <a:rPr lang="en-US" sz="1200" dirty="0"/>
              <a:t>correlation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5B919D-7BE6-8C4C-8361-162B3EE3E448}"/>
              </a:ext>
            </a:extLst>
          </p:cNvPr>
          <p:cNvSpPr/>
          <p:nvPr/>
        </p:nvSpPr>
        <p:spPr>
          <a:xfrm>
            <a:off x="2743200" y="862781"/>
            <a:ext cx="1145628" cy="35505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942"/>
            <a:ext cx="7729728" cy="820031"/>
          </a:xfrm>
        </p:spPr>
        <p:txBody>
          <a:bodyPr/>
          <a:lstStyle/>
          <a:p>
            <a:r>
              <a:rPr lang="en-US" dirty="0"/>
              <a:t>Regression – PREDICTING PRICES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EEF54-1FE1-6B44-BE95-7B9917341911}"/>
              </a:ext>
            </a:extLst>
          </p:cNvPr>
          <p:cNvSpPr txBox="1"/>
          <p:nvPr/>
        </p:nvSpPr>
        <p:spPr>
          <a:xfrm>
            <a:off x="5867400" y="2724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B357A29-7569-6447-A723-82D5BD61B54C}"/>
              </a:ext>
            </a:extLst>
          </p:cNvPr>
          <p:cNvSpPr txBox="1">
            <a:spLocks/>
          </p:cNvSpPr>
          <p:nvPr/>
        </p:nvSpPr>
        <p:spPr>
          <a:xfrm>
            <a:off x="2231136" y="4932155"/>
            <a:ext cx="7729728" cy="179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model we built predicts price as an equation of independent variables year, tax, mileage, MPG and engine size.</a:t>
            </a:r>
          </a:p>
          <a:p>
            <a:r>
              <a:rPr lang="en-US" b="1" dirty="0"/>
              <a:t>The model performs great for prices under 25,000 and skews more when price is higher. Most cars are below 25,000 so it would be a good practice to use our model.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53CB1-AE65-994B-9841-7B933D94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31" y="1532177"/>
            <a:ext cx="11379200" cy="31065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D6FF9E-21B8-0946-8E0B-7910B2ACA2EC}"/>
              </a:ext>
            </a:extLst>
          </p:cNvPr>
          <p:cNvCxnSpPr/>
          <p:nvPr/>
        </p:nvCxnSpPr>
        <p:spPr>
          <a:xfrm>
            <a:off x="4625306" y="1159537"/>
            <a:ext cx="0" cy="384165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4448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55</TotalTime>
  <Words>516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Volkswagen used car market insights and predictions</vt:lpstr>
      <vt:lpstr>EXEC SUMMARY AVERAGE PRICE PER VW MODEL BETWEEN 2000-2020</vt:lpstr>
      <vt:lpstr># OF SALES by Model</vt:lpstr>
      <vt:lpstr>PRICES BY MODEL</vt:lpstr>
      <vt:lpstr>PRICES BY MODEL YEAR</vt:lpstr>
      <vt:lpstr>PRICE, MILEAGE AND MPG</vt:lpstr>
      <vt:lpstr>PRICES BY ENGINE SIZE</vt:lpstr>
      <vt:lpstr>CORRELATION MATRIX</vt:lpstr>
      <vt:lpstr>Regression – PREDICTING PRICES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ChemCorp INSIGHTS</dc:title>
  <dc:creator>Alp Can Utku</dc:creator>
  <cp:lastModifiedBy>Hande Utku</cp:lastModifiedBy>
  <cp:revision>8</cp:revision>
  <dcterms:created xsi:type="dcterms:W3CDTF">2020-07-18T22:41:59Z</dcterms:created>
  <dcterms:modified xsi:type="dcterms:W3CDTF">2020-10-05T20:14:01Z</dcterms:modified>
</cp:coreProperties>
</file>